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 type="screen16x9"/>
  <p:notesSz cx="6858000" cy="9144000"/>
  <p:embeddedFontLst>
    <p:embeddedFont>
      <p:font typeface="Helvetica Neue" panose="020B0604020202020204" charset="0"/>
      <p:regular r:id="rId18"/>
      <p:bold r:id="rId19"/>
      <p:italic r:id="rId20"/>
      <p:boldItalic r:id="rId21"/>
    </p:embeddedFont>
    <p:embeddedFont>
      <p:font typeface="Helvetica Neue Light" panose="020B0604020202020204" charset="0"/>
      <p:regular r:id="rId22"/>
      <p:bold r:id="rId23"/>
      <p:italic r:id="rId24"/>
      <p:boldItalic r:id="rId25"/>
    </p:embeddedFont>
    <p:embeddedFont>
      <p:font typeface="Poppins" panose="00000500000000000000" pitchFamily="2" charset="0"/>
      <p:bold r:id="rId26"/>
      <p:boldItalic r:id="rId27"/>
    </p:embeddedFont>
    <p:embeddedFont>
      <p:font typeface="Verdana" panose="020B060403050404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79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8AA7471-FB8F-49C3-BBA8-1CFF5C3BBDCC}">
  <a:tblStyle styleId="{08AA7471-FB8F-49C3-BBA8-1CFF5C3BBD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22" y="91"/>
      </p:cViewPr>
      <p:guideLst>
        <p:guide orient="horz" pos="1620"/>
        <p:guide pos="2880"/>
        <p:guide orient="horz" pos="79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3679e7ea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353679e7ea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367472a7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367472a7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47992d557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47992d557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644c83cd3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644c83cd3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63bd387c28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63bd387c28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c4cacc583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6" name="Google Shape;196;g22c4cacc583_0_2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DON’T FORGET TO SET NEXT STEPS BEFORE LEAVING THE MEETING!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47992d557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47992d557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673a968f7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673a968f7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47992d5573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47992d5573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47992d557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47992d557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7992d557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7992d5573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47992d557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47992d557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c92194390c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c92194390c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47992d557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47992d557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895350" y="3357563"/>
            <a:ext cx="7358063" cy="21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 i="1"/>
            </a:lvl1pPr>
            <a:lvl2pPr marL="914400" lvl="1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2"/>
          </p:nvPr>
        </p:nvSpPr>
        <p:spPr>
          <a:xfrm>
            <a:off x="895350" y="2278856"/>
            <a:ext cx="7358063" cy="309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6099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77000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77000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enter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>
            <a:spLocks noGrp="1"/>
          </p:cNvSpPr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 - Top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>
  <p:cSld name="Photo - Horizontal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0"/>
          <p:cNvSpPr>
            <a:spLocks noGrp="1"/>
          </p:cNvSpPr>
          <p:nvPr>
            <p:ph type="pic" idx="2"/>
          </p:nvPr>
        </p:nvSpPr>
        <p:spPr>
          <a:xfrm>
            <a:off x="1171575" y="-14287"/>
            <a:ext cx="6800700" cy="45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>
            <a:off x="238125" y="3567113"/>
            <a:ext cx="86676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1"/>
          </p:nvPr>
        </p:nvSpPr>
        <p:spPr>
          <a:xfrm>
            <a:off x="238125" y="4291013"/>
            <a:ext cx="86676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">
  <p:cSld name="Photo - Vertical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>
            <a:spLocks noGrp="1"/>
          </p:cNvSpPr>
          <p:nvPr>
            <p:ph type="pic" idx="2"/>
          </p:nvPr>
        </p:nvSpPr>
        <p:spPr>
          <a:xfrm>
            <a:off x="2981325" y="414338"/>
            <a:ext cx="6472200" cy="43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title"/>
          </p:nvPr>
        </p:nvSpPr>
        <p:spPr>
          <a:xfrm>
            <a:off x="619125" y="357188"/>
            <a:ext cx="38337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body" idx="1"/>
          </p:nvPr>
        </p:nvSpPr>
        <p:spPr>
          <a:xfrm>
            <a:off x="619125" y="2447925"/>
            <a:ext cx="3833700" cy="21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enter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666750" y="1700213"/>
            <a:ext cx="7810500" cy="174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>
            <a:spLocks noGrp="1"/>
          </p:cNvSpPr>
          <p:nvPr>
            <p:ph type="pic" idx="2"/>
          </p:nvPr>
        </p:nvSpPr>
        <p:spPr>
          <a:xfrm>
            <a:off x="4110038" y="1181100"/>
            <a:ext cx="52293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2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38337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marL="457200" lvl="0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1pPr>
            <a:lvl2pPr marL="914400" lvl="1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2pPr>
            <a:lvl3pPr marL="1371600" lvl="2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3pPr>
            <a:lvl4pPr marL="1828800" lvl="3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4pPr>
            <a:lvl5pPr marL="2286000" lvl="4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2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>
            <a:spLocks noGrp="1"/>
          </p:cNvSpPr>
          <p:nvPr>
            <p:ph type="body" idx="1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marL="45720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1pPr>
            <a:lvl2pPr marL="91440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2pPr>
            <a:lvl3pPr marL="137160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3pPr>
            <a:lvl4pPr marL="182880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4pPr>
            <a:lvl5pPr marL="228600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2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>
            <a:spLocks noGrp="1"/>
          </p:cNvSpPr>
          <p:nvPr>
            <p:ph type="pic" idx="2"/>
          </p:nvPr>
        </p:nvSpPr>
        <p:spPr>
          <a:xfrm>
            <a:off x="5880503" y="2638425"/>
            <a:ext cx="3148800" cy="21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1" name="Google Shape;91;p24"/>
          <p:cNvSpPr>
            <a:spLocks noGrp="1"/>
          </p:cNvSpPr>
          <p:nvPr>
            <p:ph type="pic" idx="3"/>
          </p:nvPr>
        </p:nvSpPr>
        <p:spPr>
          <a:xfrm>
            <a:off x="5734050" y="423863"/>
            <a:ext cx="3124200" cy="20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2" name="Google Shape;92;p24"/>
          <p:cNvSpPr>
            <a:spLocks noGrp="1"/>
          </p:cNvSpPr>
          <p:nvPr>
            <p:ph type="pic" idx="4"/>
          </p:nvPr>
        </p:nvSpPr>
        <p:spPr>
          <a:xfrm>
            <a:off x="-114300" y="423863"/>
            <a:ext cx="64509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>
            <a:spLocks noGrp="1"/>
          </p:cNvSpPr>
          <p:nvPr>
            <p:ph type="body" idx="1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 i="1"/>
            </a:lvl1pPr>
            <a:lvl2pPr marL="914400" lvl="1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25"/>
          <p:cNvSpPr txBox="1">
            <a:spLocks noGrp="1"/>
          </p:cNvSpPr>
          <p:nvPr>
            <p:ph type="body" idx="2"/>
          </p:nvPr>
        </p:nvSpPr>
        <p:spPr>
          <a:xfrm>
            <a:off x="895350" y="2278856"/>
            <a:ext cx="7358100" cy="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2pPr>
            <a:lvl3pPr marL="1371600" lvl="2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3pPr>
            <a:lvl4pPr marL="1828800" lvl="3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4pPr>
            <a:lvl5pPr marL="2286000" lvl="4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5pPr>
            <a:lvl6pPr marL="2743200" lvl="5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6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60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0" name="Google Shape;100;p26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 type="blank">
  <p:cSld name="BLANK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177000"/>
          </a:xfrm>
          <a:prstGeom prst="rect">
            <a:avLst/>
          </a:prstGeom>
        </p:spPr>
        <p:txBody>
          <a:bodyPr spcFirstLastPara="1" wrap="square" lIns="19050" tIns="19050" rIns="19050" bIns="19050" anchor="t" anchorCtr="0">
            <a:sp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 - Top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>
  <p:cSld name="Photo - Horizontal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>
            <a:spLocks noGrp="1"/>
          </p:cNvSpPr>
          <p:nvPr>
            <p:ph type="pic" idx="2"/>
          </p:nvPr>
        </p:nvSpPr>
        <p:spPr>
          <a:xfrm>
            <a:off x="1171575" y="-14287"/>
            <a:ext cx="6800850" cy="453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238125" y="3567113"/>
            <a:ext cx="8667750" cy="75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body" idx="1"/>
          </p:nvPr>
        </p:nvSpPr>
        <p:spPr>
          <a:xfrm>
            <a:off x="238125" y="4291013"/>
            <a:ext cx="8667750" cy="595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">
  <p:cSld name="Photo - Vertical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>
            <a:spLocks noGrp="1"/>
          </p:cNvSpPr>
          <p:nvPr>
            <p:ph type="pic" idx="2"/>
          </p:nvPr>
        </p:nvSpPr>
        <p:spPr>
          <a:xfrm>
            <a:off x="2981325" y="414338"/>
            <a:ext cx="6472238" cy="4314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619125" y="357188"/>
            <a:ext cx="3833813" cy="2081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619125" y="2447925"/>
            <a:ext cx="3833813" cy="2147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marL="2743200" lvl="5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>
            <a:spLocks noGrp="1"/>
          </p:cNvSpPr>
          <p:nvPr>
            <p:ph type="pic" idx="2"/>
          </p:nvPr>
        </p:nvSpPr>
        <p:spPr>
          <a:xfrm>
            <a:off x="4110038" y="1181100"/>
            <a:ext cx="5229225" cy="3486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3833813" cy="3486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1pPr>
            <a:lvl2pPr marL="914400" lvl="1" indent="-3429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2pPr>
            <a:lvl3pPr marL="1371600" lvl="2" indent="-3429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3pPr>
            <a:lvl4pPr marL="1828800" lvl="3" indent="-3429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4pPr>
            <a:lvl5pPr marL="2286000" lvl="4" indent="-34290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/>
            </a:lvl5pPr>
            <a:lvl6pPr marL="2743200" lvl="5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body" idx="1"/>
          </p:nvPr>
        </p:nvSpPr>
        <p:spPr>
          <a:xfrm>
            <a:off x="633413" y="666750"/>
            <a:ext cx="7877175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marL="457200" lvl="0" indent="-37465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1pPr>
            <a:lvl2pPr marL="914400" lvl="1" indent="-37465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2pPr>
            <a:lvl3pPr marL="1371600" lvl="2" indent="-37465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3pPr>
            <a:lvl4pPr marL="1828800" lvl="3" indent="-37465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4pPr>
            <a:lvl5pPr marL="2286000" lvl="4" indent="-37465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/>
            </a:lvl5pPr>
            <a:lvl6pPr marL="2743200" lvl="5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6pPr>
            <a:lvl7pPr marL="3200400" lvl="6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7pPr>
            <a:lvl8pPr marL="3657600" lvl="7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8pPr>
            <a:lvl9pPr marL="4114800" lvl="8" indent="-27940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>
            <a:spLocks noGrp="1"/>
          </p:cNvSpPr>
          <p:nvPr>
            <p:ph type="pic" idx="2"/>
          </p:nvPr>
        </p:nvSpPr>
        <p:spPr>
          <a:xfrm>
            <a:off x="5880503" y="2638425"/>
            <a:ext cx="3148754" cy="2100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1" name="Google Shape;41;p10"/>
          <p:cNvSpPr>
            <a:spLocks noGrp="1"/>
          </p:cNvSpPr>
          <p:nvPr>
            <p:ph type="pic" idx="3"/>
          </p:nvPr>
        </p:nvSpPr>
        <p:spPr>
          <a:xfrm>
            <a:off x="5734050" y="423863"/>
            <a:ext cx="3124200" cy="20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>
            <a:spLocks noGrp="1"/>
          </p:cNvSpPr>
          <p:nvPr>
            <p:ph type="pic" idx="4"/>
          </p:nvPr>
        </p:nvSpPr>
        <p:spPr>
          <a:xfrm>
            <a:off x="-114300" y="423863"/>
            <a:ext cx="6450806" cy="4300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E9E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75" cy="3486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69964" cy="172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E9E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kddashboard.neodocs.in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clinic.neodocs.in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name@email.com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8"/>
          <p:cNvSpPr/>
          <p:nvPr/>
        </p:nvSpPr>
        <p:spPr>
          <a:xfrm>
            <a:off x="559031" y="954999"/>
            <a:ext cx="2511940" cy="613465"/>
          </a:xfrm>
          <a:custGeom>
            <a:avLst/>
            <a:gdLst/>
            <a:ahLst/>
            <a:cxnLst/>
            <a:rect l="l" t="t" r="r" b="b"/>
            <a:pathLst>
              <a:path w="5023879" h="1226930" extrusionOk="0">
                <a:moveTo>
                  <a:pt x="0" y="0"/>
                </a:moveTo>
                <a:lnTo>
                  <a:pt x="5023879" y="0"/>
                </a:lnTo>
                <a:lnTo>
                  <a:pt x="5023879" y="1226931"/>
                </a:lnTo>
                <a:lnTo>
                  <a:pt x="0" y="12269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08" name="Google Shape;108;p28"/>
          <p:cNvGrpSpPr/>
          <p:nvPr/>
        </p:nvGrpSpPr>
        <p:grpSpPr>
          <a:xfrm>
            <a:off x="-265850" y="-265000"/>
            <a:ext cx="4357627" cy="5408575"/>
            <a:chOff x="0" y="-47625"/>
            <a:chExt cx="2295300" cy="3252300"/>
          </a:xfrm>
        </p:grpSpPr>
        <p:sp>
          <p:nvSpPr>
            <p:cNvPr id="109" name="Google Shape;109;p28"/>
            <p:cNvSpPr/>
            <p:nvPr/>
          </p:nvSpPr>
          <p:spPr>
            <a:xfrm>
              <a:off x="0" y="0"/>
              <a:ext cx="2295171" cy="3204568"/>
            </a:xfrm>
            <a:custGeom>
              <a:avLst/>
              <a:gdLst/>
              <a:ahLst/>
              <a:cxnLst/>
              <a:rect l="l" t="t" r="r" b="b"/>
              <a:pathLst>
                <a:path w="2295171" h="3204568" extrusionOk="0">
                  <a:moveTo>
                    <a:pt x="0" y="0"/>
                  </a:moveTo>
                  <a:lnTo>
                    <a:pt x="2295171" y="0"/>
                  </a:lnTo>
                  <a:lnTo>
                    <a:pt x="2295171" y="3204568"/>
                  </a:lnTo>
                  <a:lnTo>
                    <a:pt x="0" y="3204568"/>
                  </a:lnTo>
                  <a:close/>
                </a:path>
              </a:pathLst>
            </a:custGeom>
            <a:solidFill>
              <a:srgbClr val="E0F2FF"/>
            </a:solidFill>
            <a:ln>
              <a:noFill/>
            </a:ln>
          </p:spPr>
        </p:sp>
        <p:sp>
          <p:nvSpPr>
            <p:cNvPr id="110" name="Google Shape;110;p28"/>
            <p:cNvSpPr txBox="1"/>
            <p:nvPr/>
          </p:nvSpPr>
          <p:spPr>
            <a:xfrm>
              <a:off x="0" y="-47625"/>
              <a:ext cx="2295300" cy="325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1" name="Google Shape;111;p28"/>
          <p:cNvSpPr/>
          <p:nvPr/>
        </p:nvSpPr>
        <p:spPr>
          <a:xfrm>
            <a:off x="-265850" y="-139587"/>
            <a:ext cx="9418539" cy="645979"/>
          </a:xfrm>
          <a:custGeom>
            <a:avLst/>
            <a:gdLst/>
            <a:ahLst/>
            <a:cxnLst/>
            <a:rect l="l" t="t" r="r" b="b"/>
            <a:pathLst>
              <a:path w="19027352" h="1331915" extrusionOk="0">
                <a:moveTo>
                  <a:pt x="0" y="0"/>
                </a:moveTo>
                <a:lnTo>
                  <a:pt x="19027352" y="0"/>
                </a:lnTo>
                <a:lnTo>
                  <a:pt x="19027352" y="1331914"/>
                </a:lnTo>
                <a:lnTo>
                  <a:pt x="0" y="1331914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12" name="Google Shape;112;p28"/>
          <p:cNvSpPr txBox="1"/>
          <p:nvPr/>
        </p:nvSpPr>
        <p:spPr>
          <a:xfrm>
            <a:off x="2637456" y="52610"/>
            <a:ext cx="3869100" cy="26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MONTHLY</a:t>
            </a:r>
            <a:r>
              <a:rPr lang="en" sz="1700" b="1" i="0" u="none" strike="noStrike" cap="none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UPDATE - UACR CAMPS</a:t>
            </a:r>
            <a:endParaRPr sz="700"/>
          </a:p>
        </p:txBody>
      </p:sp>
      <p:pic>
        <p:nvPicPr>
          <p:cNvPr id="113" name="Google Shape;11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025" y="829350"/>
            <a:ext cx="3171952" cy="8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8"/>
          <p:cNvSpPr txBox="1"/>
          <p:nvPr/>
        </p:nvSpPr>
        <p:spPr>
          <a:xfrm>
            <a:off x="-265850" y="4099150"/>
            <a:ext cx="42984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25" tIns="9525" rIns="9525" bIns="95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B5394"/>
                </a:solidFill>
              </a:rPr>
              <a:t>Instant UACR on any phone </a:t>
            </a:r>
            <a:endParaRPr sz="1600" b="1">
              <a:solidFill>
                <a:srgbClr val="0B539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B5394"/>
                </a:solidFill>
              </a:rPr>
              <a:t>In-clinic + At-home</a:t>
            </a:r>
            <a:endParaRPr sz="1600" b="1">
              <a:solidFill>
                <a:srgbClr val="0B5394"/>
              </a:solidFill>
            </a:endParaRPr>
          </a:p>
        </p:txBody>
      </p:sp>
      <p:pic>
        <p:nvPicPr>
          <p:cNvPr id="115" name="Google Shape;115;p28" title="Asset 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2852" y="619741"/>
            <a:ext cx="2970001" cy="4332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8" title="Bayer_logo-removebg-preview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41399" y="1937213"/>
            <a:ext cx="1939225" cy="193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7"/>
          <p:cNvSpPr txBox="1"/>
          <p:nvPr/>
        </p:nvSpPr>
        <p:spPr>
          <a:xfrm>
            <a:off x="1035150" y="88950"/>
            <a:ext cx="70737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0B5394"/>
                </a:solidFill>
              </a:rPr>
              <a:t>June month update - Map View</a:t>
            </a:r>
            <a:endParaRPr sz="2500" b="1">
              <a:solidFill>
                <a:srgbClr val="0B5394"/>
              </a:solidFill>
            </a:endParaRPr>
          </a:p>
        </p:txBody>
      </p:sp>
      <p:pic>
        <p:nvPicPr>
          <p:cNvPr id="169" name="Google Shape;169;p37" title="Screenshot 2025-07-02 at 6.44.3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4700" y="736600"/>
            <a:ext cx="6074598" cy="4324599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8"/>
          <p:cNvSpPr txBox="1"/>
          <p:nvPr/>
        </p:nvSpPr>
        <p:spPr>
          <a:xfrm>
            <a:off x="1035150" y="1763700"/>
            <a:ext cx="7073700" cy="16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solidFill>
                  <a:schemeClr val="dk1"/>
                </a:solidFill>
              </a:rPr>
              <a:t>For more insights, login here:</a:t>
            </a:r>
            <a:endParaRPr sz="310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100" b="1" u="sng">
              <a:solidFill>
                <a:srgbClr val="0B539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 u="sng">
                <a:solidFill>
                  <a:schemeClr val="hlink"/>
                </a:solidFill>
                <a:hlinkClick r:id="rId3"/>
              </a:rPr>
              <a:t>https://ckddashboard.neodocs.in/</a:t>
            </a:r>
            <a:r>
              <a:rPr lang="en" sz="3100" b="1" u="sng">
                <a:solidFill>
                  <a:srgbClr val="0B5394"/>
                </a:solidFill>
              </a:rPr>
              <a:t> </a:t>
            </a:r>
            <a:endParaRPr sz="3100" b="1" u="sng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9"/>
          <p:cNvSpPr txBox="1"/>
          <p:nvPr/>
        </p:nvSpPr>
        <p:spPr>
          <a:xfrm>
            <a:off x="80550" y="77750"/>
            <a:ext cx="7073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B5394"/>
                </a:solidFill>
              </a:rPr>
              <a:t>Doctor / Clinic Dashboard </a:t>
            </a:r>
            <a:endParaRPr sz="2100">
              <a:solidFill>
                <a:srgbClr val="0B5394"/>
              </a:solidFill>
            </a:endParaRPr>
          </a:p>
        </p:txBody>
      </p:sp>
      <p:sp>
        <p:nvSpPr>
          <p:cNvPr id="180" name="Google Shape;180;p39"/>
          <p:cNvSpPr txBox="1"/>
          <p:nvPr/>
        </p:nvSpPr>
        <p:spPr>
          <a:xfrm>
            <a:off x="439750" y="619300"/>
            <a:ext cx="8056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1" name="Google Shape;18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400" y="672125"/>
            <a:ext cx="6131871" cy="3479118"/>
          </a:xfrm>
          <a:prstGeom prst="rect">
            <a:avLst/>
          </a:prstGeom>
          <a:noFill/>
          <a:ln w="9525" cap="flat" cmpd="sng">
            <a:solidFill>
              <a:srgbClr val="151F5B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" name="Google Shape;182;p39"/>
          <p:cNvSpPr txBox="1"/>
          <p:nvPr/>
        </p:nvSpPr>
        <p:spPr>
          <a:xfrm>
            <a:off x="6363850" y="672125"/>
            <a:ext cx="2667600" cy="37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Verdana"/>
              <a:buChar char="●"/>
            </a:pPr>
            <a:r>
              <a:rPr lang="en" sz="1100">
                <a:latin typeface="Verdana"/>
                <a:ea typeface="Verdana"/>
                <a:cs typeface="Verdana"/>
                <a:sym typeface="Verdana"/>
              </a:rPr>
              <a:t>Doctors can login on laptop / desktop for easy access</a:t>
            </a:r>
            <a:endParaRPr sz="110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Verdana"/>
              <a:buChar char="●"/>
            </a:pPr>
            <a:r>
              <a:rPr lang="en" sz="1100">
                <a:latin typeface="Verdana"/>
                <a:ea typeface="Verdana"/>
                <a:cs typeface="Verdana"/>
                <a:sym typeface="Verdana"/>
              </a:rPr>
              <a:t>Can view, print and download report </a:t>
            </a:r>
            <a:endParaRPr sz="110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Verdana"/>
              <a:buChar char="●"/>
            </a:pPr>
            <a:r>
              <a:rPr lang="en" sz="1100">
                <a:latin typeface="Verdana"/>
                <a:ea typeface="Verdana"/>
                <a:cs typeface="Verdana"/>
                <a:sym typeface="Verdana"/>
              </a:rPr>
              <a:t>Clinic level Kdigo Map</a:t>
            </a:r>
            <a:endParaRPr sz="110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Verdana"/>
              <a:buChar char="●"/>
            </a:pPr>
            <a:r>
              <a:rPr lang="en" sz="1100">
                <a:latin typeface="Verdana"/>
                <a:ea typeface="Verdana"/>
                <a:cs typeface="Verdana"/>
                <a:sym typeface="Verdana"/>
              </a:rPr>
              <a:t>Clinic Users (doctor or staff) info </a:t>
            </a:r>
            <a:endParaRPr sz="110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Verdana"/>
              <a:buChar char="●"/>
            </a:pPr>
            <a:r>
              <a:rPr lang="en" sz="1100">
                <a:latin typeface="Verdana"/>
                <a:ea typeface="Verdana"/>
                <a:cs typeface="Verdana"/>
                <a:sym typeface="Verdana"/>
              </a:rPr>
              <a:t>Multi-organization access function</a:t>
            </a:r>
            <a:endParaRPr sz="1100">
              <a:latin typeface="Verdana"/>
              <a:ea typeface="Verdana"/>
              <a:cs typeface="Verdana"/>
              <a:sym typeface="Verdana"/>
            </a:endParaRPr>
          </a:p>
          <a:p>
            <a:pPr marL="457200" lvl="0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Verdana"/>
              <a:buChar char="●"/>
            </a:pPr>
            <a:r>
              <a:rPr lang="en" sz="1100">
                <a:latin typeface="Verdana"/>
                <a:ea typeface="Verdana"/>
                <a:cs typeface="Verdana"/>
                <a:sym typeface="Verdana"/>
              </a:rPr>
              <a:t>Data filter by age, gender, date, ACR etc.</a:t>
            </a:r>
            <a:endParaRPr sz="11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3" name="Google Shape;183;p39"/>
          <p:cNvSpPr txBox="1"/>
          <p:nvPr/>
        </p:nvSpPr>
        <p:spPr>
          <a:xfrm>
            <a:off x="1752338" y="44426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https://clinic.neodocs.in/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0"/>
          <p:cNvSpPr txBox="1"/>
          <p:nvPr/>
        </p:nvSpPr>
        <p:spPr>
          <a:xfrm>
            <a:off x="80550" y="77750"/>
            <a:ext cx="70737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B5394"/>
                </a:solidFill>
              </a:rPr>
              <a:t>Features: Dr-NeoDocs App Dashboard</a:t>
            </a:r>
            <a:endParaRPr sz="2100">
              <a:solidFill>
                <a:srgbClr val="0B5394"/>
              </a:solidFill>
            </a:endParaRPr>
          </a:p>
        </p:txBody>
      </p:sp>
      <p:grpSp>
        <p:nvGrpSpPr>
          <p:cNvPr id="189" name="Google Shape;189;p40"/>
          <p:cNvGrpSpPr/>
          <p:nvPr/>
        </p:nvGrpSpPr>
        <p:grpSpPr>
          <a:xfrm>
            <a:off x="4600825" y="585650"/>
            <a:ext cx="4081488" cy="4253051"/>
            <a:chOff x="152400" y="738050"/>
            <a:chExt cx="4081488" cy="4253051"/>
          </a:xfrm>
        </p:grpSpPr>
        <p:pic>
          <p:nvPicPr>
            <p:cNvPr id="190" name="Google Shape;190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738050"/>
              <a:ext cx="1964544" cy="4253051"/>
            </a:xfrm>
            <a:prstGeom prst="rect">
              <a:avLst/>
            </a:prstGeom>
            <a:noFill/>
            <a:ln w="9525" cap="flat" cmpd="sng">
              <a:solidFill>
                <a:srgbClr val="0F0C6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91" name="Google Shape;191;p4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269344" y="738050"/>
              <a:ext cx="1964544" cy="4253051"/>
            </a:xfrm>
            <a:prstGeom prst="rect">
              <a:avLst/>
            </a:prstGeom>
            <a:noFill/>
            <a:ln w="9525" cap="flat" cmpd="sng">
              <a:solidFill>
                <a:srgbClr val="151F5B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pic>
        <p:nvPicPr>
          <p:cNvPr id="192" name="Google Shape;192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21490" y="585650"/>
            <a:ext cx="1964535" cy="4253051"/>
          </a:xfrm>
          <a:prstGeom prst="rect">
            <a:avLst/>
          </a:prstGeom>
          <a:noFill/>
          <a:ln w="9525" cap="flat" cmpd="sng">
            <a:solidFill>
              <a:srgbClr val="0F0C67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3" name="Google Shape;193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2175" y="585663"/>
            <a:ext cx="1964525" cy="4253020"/>
          </a:xfrm>
          <a:prstGeom prst="rect">
            <a:avLst/>
          </a:prstGeom>
          <a:noFill/>
          <a:ln w="9525" cap="flat" cmpd="sng">
            <a:solidFill>
              <a:srgbClr val="0F0C67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1"/>
          <p:cNvSpPr txBox="1">
            <a:spLocks noGrp="1"/>
          </p:cNvSpPr>
          <p:nvPr>
            <p:ph type="title"/>
          </p:nvPr>
        </p:nvSpPr>
        <p:spPr>
          <a:xfrm>
            <a:off x="666750" y="1679694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Helvetica Neue"/>
              <a:buNone/>
            </a:pPr>
            <a:r>
              <a:rPr lang="en" sz="5600" b="1" i="0" u="none" strike="noStrike" cap="none">
                <a:solidFill>
                  <a:srgbClr val="0B539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you!</a:t>
            </a:r>
            <a:endParaRPr sz="500">
              <a:solidFill>
                <a:srgbClr val="0B5394"/>
              </a:solidFill>
            </a:endParaRPr>
          </a:p>
        </p:txBody>
      </p:sp>
      <p:sp>
        <p:nvSpPr>
          <p:cNvPr id="199" name="Google Shape;199;p41"/>
          <p:cNvSpPr txBox="1"/>
          <p:nvPr/>
        </p:nvSpPr>
        <p:spPr>
          <a:xfrm>
            <a:off x="1698211" y="3890838"/>
            <a:ext cx="5747700" cy="8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Helvetica Neue"/>
              <a:buNone/>
            </a:pPr>
            <a:endParaRPr sz="3800" b="0" i="0" u="sng" strike="noStrike" cap="none">
              <a:solidFill>
                <a:schemeClr val="hlink"/>
              </a:solidFill>
              <a:latin typeface="Helvetica Neue"/>
              <a:ea typeface="Helvetica Neue"/>
              <a:cs typeface="Helvetica Neue"/>
              <a:sym typeface="Helvetica Neue"/>
              <a:hlinkClick r:id="rId3"/>
            </a:endParaRPr>
          </a:p>
        </p:txBody>
      </p:sp>
      <p:pic>
        <p:nvPicPr>
          <p:cNvPr id="200" name="Google Shape;20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2988" y="718375"/>
            <a:ext cx="5692025" cy="1390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1"/>
          <p:cNvSpPr txBox="1">
            <a:spLocks noGrp="1"/>
          </p:cNvSpPr>
          <p:nvPr>
            <p:ph type="body" idx="1"/>
          </p:nvPr>
        </p:nvSpPr>
        <p:spPr>
          <a:xfrm>
            <a:off x="1698200" y="3814650"/>
            <a:ext cx="6154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800"/>
              <a:buFont typeface="Helvetica Neue"/>
              <a:buNone/>
            </a:pPr>
            <a:r>
              <a:rPr lang="en" sz="1400">
                <a:solidFill>
                  <a:srgbClr val="212121"/>
                </a:solidFill>
              </a:rPr>
              <a:t>Contact Us: </a:t>
            </a:r>
            <a:endParaRPr sz="1400">
              <a:solidFill>
                <a:srgbClr val="212121"/>
              </a:solidFill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800"/>
              <a:buFont typeface="Helvetica Neue"/>
              <a:buNone/>
            </a:pPr>
            <a:endParaRPr sz="1400">
              <a:solidFill>
                <a:srgbClr val="212121"/>
              </a:solidFill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800"/>
              <a:buFont typeface="Helvetica Neue"/>
              <a:buNone/>
            </a:pPr>
            <a:r>
              <a:rPr lang="en" sz="1400">
                <a:solidFill>
                  <a:srgbClr val="212121"/>
                </a:solidFill>
              </a:rPr>
              <a:t>Rajendra Bhaskar +91 99873 39111</a:t>
            </a:r>
            <a:endParaRPr sz="1400">
              <a:solidFill>
                <a:srgbClr val="21212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800"/>
              <a:buFont typeface="Helvetica Neue"/>
              <a:buNone/>
            </a:pPr>
            <a:endParaRPr sz="1400">
              <a:solidFill>
                <a:srgbClr val="21212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9"/>
          <p:cNvSpPr txBox="1"/>
          <p:nvPr/>
        </p:nvSpPr>
        <p:spPr>
          <a:xfrm>
            <a:off x="1035150" y="88950"/>
            <a:ext cx="70737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0B5394"/>
                </a:solidFill>
              </a:rPr>
              <a:t>Overview </a:t>
            </a:r>
            <a:r>
              <a:rPr lang="en" sz="2500" i="1">
                <a:solidFill>
                  <a:srgbClr val="0B5394"/>
                </a:solidFill>
              </a:rPr>
              <a:t>(till 2nd July 2025)</a:t>
            </a:r>
            <a:endParaRPr sz="2500" b="1">
              <a:solidFill>
                <a:srgbClr val="0B5394"/>
              </a:solidFill>
            </a:endParaRPr>
          </a:p>
        </p:txBody>
      </p:sp>
      <p:graphicFrame>
        <p:nvGraphicFramePr>
          <p:cNvPr id="122" name="Google Shape;122;p29"/>
          <p:cNvGraphicFramePr/>
          <p:nvPr/>
        </p:nvGraphicFramePr>
        <p:xfrm>
          <a:off x="9525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{08AA7471-FB8F-49C3-BBA8-1CFF5C3BBDCC}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Total Tests</a:t>
                      </a:r>
                      <a:endParaRPr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14050</a:t>
                      </a:r>
                      <a:endParaRPr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Total Doctors </a:t>
                      </a:r>
                      <a:r>
                        <a:rPr lang="en" sz="1000" i="1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(Who conducted testing)</a:t>
                      </a:r>
                      <a:endParaRPr sz="1000" i="1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741</a:t>
                      </a:r>
                      <a:endParaRPr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Total Camps</a:t>
                      </a:r>
                      <a:endParaRPr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3063</a:t>
                      </a:r>
                      <a:endParaRPr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A2+A3 Abnormality</a:t>
                      </a:r>
                      <a:endParaRPr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33%</a:t>
                      </a:r>
                      <a:endParaRPr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States Covered</a:t>
                      </a:r>
                      <a:endParaRPr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26</a:t>
                      </a:r>
                      <a:endParaRPr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/>
          <p:nvPr/>
        </p:nvSpPr>
        <p:spPr>
          <a:xfrm>
            <a:off x="869850" y="88950"/>
            <a:ext cx="74043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 b="1">
                <a:solidFill>
                  <a:srgbClr val="0B5394"/>
                </a:solidFill>
              </a:rPr>
              <a:t>State Wise Testing </a:t>
            </a:r>
            <a:r>
              <a:rPr lang="en" sz="2500" i="1">
                <a:solidFill>
                  <a:srgbClr val="0B5394"/>
                </a:solidFill>
              </a:rPr>
              <a:t>(till 2nd July 2025)</a:t>
            </a:r>
            <a:endParaRPr sz="2500" b="1">
              <a:solidFill>
                <a:srgbClr val="0B5394"/>
              </a:solidFill>
            </a:endParaRPr>
          </a:p>
        </p:txBody>
      </p:sp>
      <p:pic>
        <p:nvPicPr>
          <p:cNvPr id="128" name="Google Shape;128;p30" title="Screenshot 2025-07-02 at 6.40.39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4476" y="658350"/>
            <a:ext cx="6415048" cy="4350852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1"/>
          <p:cNvSpPr txBox="1"/>
          <p:nvPr/>
        </p:nvSpPr>
        <p:spPr>
          <a:xfrm>
            <a:off x="1035150" y="88950"/>
            <a:ext cx="70737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0B5394"/>
                </a:solidFill>
              </a:rPr>
              <a:t>Map view overall insights </a:t>
            </a:r>
            <a:r>
              <a:rPr lang="en" sz="2500" i="1">
                <a:solidFill>
                  <a:srgbClr val="0B5394"/>
                </a:solidFill>
              </a:rPr>
              <a:t>(till 2nd July 2025)</a:t>
            </a:r>
            <a:endParaRPr sz="2500" b="1">
              <a:solidFill>
                <a:srgbClr val="0B5394"/>
              </a:solidFill>
            </a:endParaRPr>
          </a:p>
        </p:txBody>
      </p:sp>
      <p:pic>
        <p:nvPicPr>
          <p:cNvPr id="134" name="Google Shape;134;p31" title="Screenshot 2025-07-02 at 6.41.19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9688" y="705350"/>
            <a:ext cx="5964626" cy="4257951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2"/>
          <p:cNvSpPr txBox="1"/>
          <p:nvPr/>
        </p:nvSpPr>
        <p:spPr>
          <a:xfrm>
            <a:off x="869850" y="88950"/>
            <a:ext cx="74043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0B5394"/>
                </a:solidFill>
              </a:rPr>
              <a:t>Specialty Wise insights </a:t>
            </a:r>
            <a:r>
              <a:rPr lang="en" sz="2500" i="1">
                <a:solidFill>
                  <a:srgbClr val="0B5394"/>
                </a:solidFill>
              </a:rPr>
              <a:t>(till 2nd July 2025)</a:t>
            </a:r>
            <a:endParaRPr sz="2500" b="1">
              <a:solidFill>
                <a:srgbClr val="0B5394"/>
              </a:solidFill>
            </a:endParaRPr>
          </a:p>
        </p:txBody>
      </p:sp>
      <p:pic>
        <p:nvPicPr>
          <p:cNvPr id="140" name="Google Shape;140;p32" title="Screenshot 2025-07-02 at 6.42.1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650" y="727375"/>
            <a:ext cx="6448701" cy="4326424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/>
        </p:nvSpPr>
        <p:spPr>
          <a:xfrm>
            <a:off x="869850" y="88950"/>
            <a:ext cx="74043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0B5394"/>
                </a:solidFill>
              </a:rPr>
              <a:t>Age Wise Overall insights </a:t>
            </a:r>
            <a:r>
              <a:rPr lang="en" sz="2500" i="1">
                <a:solidFill>
                  <a:srgbClr val="0B5394"/>
                </a:solidFill>
              </a:rPr>
              <a:t>(till 2nd July 2025)</a:t>
            </a:r>
            <a:endParaRPr sz="2500" b="1">
              <a:solidFill>
                <a:srgbClr val="0B5394"/>
              </a:solidFill>
            </a:endParaRPr>
          </a:p>
        </p:txBody>
      </p:sp>
      <p:pic>
        <p:nvPicPr>
          <p:cNvPr id="146" name="Google Shape;146;p33" title="Screenshot 2025-07-02 at 6.42.3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738" y="810750"/>
            <a:ext cx="7206528" cy="4180349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4"/>
          <p:cNvSpPr txBox="1"/>
          <p:nvPr/>
        </p:nvSpPr>
        <p:spPr>
          <a:xfrm>
            <a:off x="708450" y="88950"/>
            <a:ext cx="77271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0B5394"/>
                </a:solidFill>
              </a:rPr>
              <a:t>Gender Wise Overall insights </a:t>
            </a:r>
            <a:r>
              <a:rPr lang="en" sz="2500" i="1">
                <a:solidFill>
                  <a:srgbClr val="0B5394"/>
                </a:solidFill>
              </a:rPr>
              <a:t>(till 2nd July 2025)</a:t>
            </a:r>
            <a:endParaRPr sz="2500" b="1">
              <a:solidFill>
                <a:srgbClr val="0B5394"/>
              </a:solidFill>
            </a:endParaRPr>
          </a:p>
        </p:txBody>
      </p:sp>
      <p:pic>
        <p:nvPicPr>
          <p:cNvPr id="152" name="Google Shape;152;p34" title="Screenshot 2025-07-02 at 6.43.0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738" y="792225"/>
            <a:ext cx="7912530" cy="418035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5"/>
          <p:cNvSpPr txBox="1"/>
          <p:nvPr/>
        </p:nvSpPr>
        <p:spPr>
          <a:xfrm>
            <a:off x="1035150" y="2240850"/>
            <a:ext cx="70737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 u="sng">
                <a:solidFill>
                  <a:srgbClr val="0B5394"/>
                </a:solidFill>
              </a:rPr>
              <a:t>June Month insights</a:t>
            </a:r>
            <a:endParaRPr sz="3100" b="1" u="sng">
              <a:solidFill>
                <a:srgbClr val="0B5394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6"/>
          <p:cNvSpPr txBox="1"/>
          <p:nvPr/>
        </p:nvSpPr>
        <p:spPr>
          <a:xfrm>
            <a:off x="1035150" y="88950"/>
            <a:ext cx="70737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0B5394"/>
                </a:solidFill>
              </a:rPr>
              <a:t>June month update - State wise Testing</a:t>
            </a:r>
            <a:endParaRPr sz="2500" b="1">
              <a:solidFill>
                <a:srgbClr val="0B5394"/>
              </a:solidFill>
            </a:endParaRPr>
          </a:p>
        </p:txBody>
      </p:sp>
      <p:pic>
        <p:nvPicPr>
          <p:cNvPr id="163" name="Google Shape;163;p36" title="Screenshot 2025-07-02 at 6.43.5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2300" y="736600"/>
            <a:ext cx="6499400" cy="429062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D85C6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206</Words>
  <Application>Microsoft Office PowerPoint</Application>
  <PresentationFormat>On-screen Show (16:9)</PresentationFormat>
  <Paragraphs>41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Verdana</vt:lpstr>
      <vt:lpstr>Calibri</vt:lpstr>
      <vt:lpstr>Arial</vt:lpstr>
      <vt:lpstr>Poppins</vt:lpstr>
      <vt:lpstr>Helvetica Neue</vt:lpstr>
      <vt:lpstr>Helvetica Neue Light</vt:lpstr>
      <vt:lpstr>White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PARTHIBA MUKHOPADHYAY</cp:lastModifiedBy>
  <cp:revision>1</cp:revision>
  <dcterms:modified xsi:type="dcterms:W3CDTF">2025-11-20T06:21:59Z</dcterms:modified>
</cp:coreProperties>
</file>